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29" r:id="rId2"/>
    <p:sldId id="259" r:id="rId3"/>
    <p:sldId id="261" r:id="rId4"/>
    <p:sldId id="262" r:id="rId5"/>
    <p:sldId id="263" r:id="rId6"/>
    <p:sldId id="260" r:id="rId7"/>
    <p:sldId id="265" r:id="rId8"/>
    <p:sldId id="266" r:id="rId9"/>
    <p:sldId id="280" r:id="rId10"/>
    <p:sldId id="267" r:id="rId11"/>
    <p:sldId id="269" r:id="rId12"/>
    <p:sldId id="331" r:id="rId13"/>
    <p:sldId id="287" r:id="rId14"/>
    <p:sldId id="288" r:id="rId15"/>
    <p:sldId id="290" r:id="rId16"/>
    <p:sldId id="291" r:id="rId17"/>
    <p:sldId id="289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34" r:id="rId28"/>
    <p:sldId id="333" r:id="rId29"/>
    <p:sldId id="278" r:id="rId30"/>
    <p:sldId id="332" r:id="rId31"/>
    <p:sldId id="279" r:id="rId32"/>
    <p:sldId id="283" r:id="rId33"/>
    <p:sldId id="285" r:id="rId34"/>
    <p:sldId id="281" r:id="rId35"/>
    <p:sldId id="282" r:id="rId36"/>
    <p:sldId id="320" r:id="rId37"/>
    <p:sldId id="32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521" autoAdjust="0"/>
  </p:normalViewPr>
  <p:slideViewPr>
    <p:cSldViewPr snapToGrid="0" snapToObjects="1">
      <p:cViewPr varScale="1">
        <p:scale>
          <a:sx n="86" d="100"/>
          <a:sy n="86" d="100"/>
        </p:scale>
        <p:origin x="47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28EA2-8E6F-764C-A019-ACB52524C574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5F866-17D1-9549-A984-9518635A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lume_of_an_n-bal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5F866-17D1-9549-A984-9518635A8C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https://en.wikipedia.org/wiki/Volume_of_an_n-ball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5F866-17D1-9549-A984-9518635A8C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1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7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3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9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1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2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EB79C-86A0-6F44-A84E-95E62A80AFE7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1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tats.stackexchange.com/questions/143905/loadings-vs-eigenvectors-in-pca-when-to-use-one-or-anothe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olume_of_an_n-bal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Recommendation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</p:spPr>
            <p:txBody>
              <a:bodyPr/>
              <a:lstStyle/>
              <a:p>
                <a:r>
                  <a:rPr lang="en-US" dirty="0"/>
                  <a:t>We do dimensionality reduction because the distance between elements in the reduced space is meaningful </a:t>
                </a:r>
                <a:r>
                  <a:rPr lang="mr-IN" dirty="0"/>
                  <a:t>–</a:t>
                </a:r>
                <a:r>
                  <a:rPr lang="en-US" dirty="0"/>
                  <a:t>  </a:t>
                </a:r>
                <a:r>
                  <a:rPr lang="en-US" i="1" dirty="0"/>
                  <a:t>larger distance between elements means </a:t>
                </a:r>
                <a:r>
                  <a:rPr lang="en-US" dirty="0"/>
                  <a:t>elements are </a:t>
                </a:r>
                <a:r>
                  <a:rPr lang="en-US" i="1" dirty="0"/>
                  <a:t>really</a:t>
                </a:r>
                <a:r>
                  <a:rPr lang="en-US" dirty="0"/>
                  <a:t> different.</a:t>
                </a:r>
              </a:p>
              <a:p>
                <a:r>
                  <a:rPr lang="en-US" dirty="0"/>
                  <a:t>Typical distances between vectors:</a:t>
                </a:r>
              </a:p>
              <a:p>
                <a:pPr lvl="1"/>
                <a:r>
                  <a:rPr lang="en-US" dirty="0"/>
                  <a:t>Euclidian or L2: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Manhattan or L1 distance: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=∑|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Cosine distance: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  <a:blipFill>
                <a:blip r:embed="rId2"/>
                <a:stretch>
                  <a:fillRect l="-1043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3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17975"/>
          </a:xfrm>
        </p:spPr>
        <p:txBody>
          <a:bodyPr/>
          <a:lstStyle/>
          <a:p>
            <a:r>
              <a:rPr lang="en-US" dirty="0"/>
              <a:t>Produces a low dimensionality representation of the original data </a:t>
            </a:r>
          </a:p>
          <a:p>
            <a:r>
              <a:rPr lang="en-US" dirty="0"/>
              <a:t>Use PCA “scores” to represent lower dimensions of the original high dimension data</a:t>
            </a:r>
          </a:p>
          <a:p>
            <a:r>
              <a:rPr lang="en-US" dirty="0"/>
              <a:t>Use the PCA “loadings” to gain insight about the lower dimensionality representation (inference) using tools such as the biplot</a:t>
            </a:r>
          </a:p>
          <a:p>
            <a:r>
              <a:rPr lang="en-US" dirty="0"/>
              <a:t>Each principal component loading vector captures a fraction of the dataset variance.</a:t>
            </a:r>
          </a:p>
          <a:p>
            <a:r>
              <a:rPr lang="en-US" dirty="0"/>
              <a:t>The highest variance typically offers the highest predictive value</a:t>
            </a:r>
          </a:p>
        </p:txBody>
      </p:sp>
    </p:spTree>
    <p:extLst>
      <p:ext uri="{BB962C8B-B14F-4D97-AF65-F5344CB8AC3E}">
        <p14:creationId xmlns:p14="http://schemas.microsoft.com/office/powerpoint/2010/main" val="114801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AA3E-00D1-43AF-A06A-0607E071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variance important in data science?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619F09-52D6-439C-B11C-FBC93B3E80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510676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548733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283341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5259586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35214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Horsepower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Cylinders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 Per Gallon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45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6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42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14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12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239B3F-F02D-4004-AE6A-E19D283E8E45}"/>
              </a:ext>
            </a:extLst>
          </p:cNvPr>
          <p:cNvSpPr txBox="1"/>
          <p:nvPr/>
        </p:nvSpPr>
        <p:spPr>
          <a:xfrm>
            <a:off x="781235" y="4434396"/>
            <a:ext cx="10635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made up dataset above, we try to predict miles per gallon based on weight, number of cylinders, and horsepower.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number of cylinders has 0 variance so it offers no predictive value to the miles per gallon.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Horsepower and weight both have variance and can be used to predict miles per gallon.  </a:t>
            </a:r>
          </a:p>
        </p:txBody>
      </p:sp>
    </p:spTree>
    <p:extLst>
      <p:ext uri="{BB962C8B-B14F-4D97-AF65-F5344CB8AC3E}">
        <p14:creationId xmlns:p14="http://schemas.microsoft.com/office/powerpoint/2010/main" val="295158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Transform and Inverse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871"/>
                <a:ext cx="10515600" cy="220796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PCA transforms the dataset X into a lower dimension Z (ISLR Eq 10.1)</a:t>
                </a:r>
              </a:p>
              <a:p>
                <a:r>
                  <a:rPr lang="en-US" dirty="0"/>
                  <a:t>This connection is important when we try to understand what the principal components are capturing</a:t>
                </a:r>
              </a:p>
              <a:p>
                <a:r>
                  <a:rPr lang="en-US" dirty="0"/>
                  <a:t>The inverse of the linear function is represented by the transpose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dirty="0"/>
                  <a:t> (ISLR Eq 10.5)</a:t>
                </a:r>
              </a:p>
              <a:p>
                <a:r>
                  <a:rPr lang="en-US" dirty="0"/>
                  <a:t>X is the data observation,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dirty="0"/>
                  <a:t> is the loading vector,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loading vector transpose, Z is the score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871"/>
                <a:ext cx="10515600" cy="2207965"/>
              </a:xfrm>
              <a:blipFill>
                <a:blip r:embed="rId2"/>
                <a:stretch>
                  <a:fillRect l="-696" t="-5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325757" y="3955775"/>
            <a:ext cx="2345634" cy="23456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6540" y="3955775"/>
            <a:ext cx="2345634" cy="23456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97690" y="4285424"/>
            <a:ext cx="40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/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3076171" y="4774649"/>
            <a:ext cx="218661" cy="218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69357" y="4275717"/>
            <a:ext cx="386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z</a:t>
            </a:r>
          </a:p>
        </p:txBody>
      </p:sp>
      <p:sp>
        <p:nvSpPr>
          <p:cNvPr id="9" name="Oval 8"/>
          <p:cNvSpPr/>
          <p:nvPr/>
        </p:nvSpPr>
        <p:spPr>
          <a:xfrm>
            <a:off x="8050696" y="4774649"/>
            <a:ext cx="218661" cy="2186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7" idx="7"/>
            <a:endCxn id="9" idx="1"/>
          </p:cNvCxnSpPr>
          <p:nvPr/>
        </p:nvCxnSpPr>
        <p:spPr>
          <a:xfrm rot="5400000" flipH="1" flipV="1">
            <a:off x="5672764" y="2396717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24746" y="3721719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46" y="3721719"/>
                <a:ext cx="5229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urved Connector 18"/>
          <p:cNvCxnSpPr>
            <a:stCxn id="9" idx="4"/>
            <a:endCxn id="7" idx="4"/>
          </p:cNvCxnSpPr>
          <p:nvPr/>
        </p:nvCxnSpPr>
        <p:spPr>
          <a:xfrm rot="5400000">
            <a:off x="5672765" y="2506048"/>
            <a:ext cx="12700" cy="4974525"/>
          </a:xfrm>
          <a:prstGeom prst="curvedConnector3">
            <a:avLst>
              <a:gd name="adj1" fmla="val 555652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524746" y="5103569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46" y="5103569"/>
                <a:ext cx="72051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7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PCA transform and inverse transform to MNIST digit dataset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95" y="1790185"/>
            <a:ext cx="8466409" cy="50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74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" y="1462831"/>
            <a:ext cx="1459522" cy="1480162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5400000" flipH="1" flipV="1">
            <a:off x="5227288" y="537912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358508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sz="3000" dirty="0"/>
                  <a:t> (the loading vector)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3585084" cy="553998"/>
              </a:xfrm>
              <a:prstGeom prst="rect">
                <a:avLst/>
              </a:prstGeom>
              <a:blipFill>
                <a:blip r:embed="rId3"/>
                <a:stretch>
                  <a:fillRect t="-13333" r="-323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2108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 (loading vector </a:t>
            </a:r>
          </a:p>
          <a:p>
            <a:r>
              <a:rPr lang="en-US" dirty="0"/>
              <a:t>direction)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924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  <a:p>
            <a:r>
              <a:rPr lang="en-US" sz="2400" dirty="0"/>
              <a:t>(a row in the data set)</a:t>
            </a:r>
          </a:p>
        </p:txBody>
      </p:sp>
      <p:sp>
        <p:nvSpPr>
          <p:cNvPr id="10" name="Oval 9"/>
          <p:cNvSpPr/>
          <p:nvPr/>
        </p:nvSpPr>
        <p:spPr>
          <a:xfrm>
            <a:off x="7526362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486599" y="4405314"/>
                <a:ext cx="588738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0" smtClean="0">
                              <a:latin typeface="Cambria Math" charset="0"/>
                            </a:rPr>
                            <m:t>0,0,0,…,10,20,</m:t>
                          </m:r>
                          <m: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3000" b="0" i="0" smtClean="0">
                              <a:latin typeface="Cambria Math" charset="0"/>
                            </a:rPr>
                            <m:t>0,0,…</m:t>
                          </m:r>
                        </m:e>
                      </m:d>
                      <m:r>
                        <a:rPr lang="en-US" sz="3000" b="0" i="1" smtClean="0">
                          <a:latin typeface="Cambria Math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  <m:r>
                        <a:rPr lang="en-US" sz="30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charset="0"/>
                        </a:rPr>
                        <m:t>Z</m:t>
                      </m:r>
                    </m:oMath>
                  </m:oMathPara>
                </a14:m>
                <a:endParaRPr lang="en-US" sz="3000" dirty="0"/>
              </a:p>
              <a:p>
                <a:r>
                  <a:rPr lang="en-US" sz="3000" dirty="0"/>
                  <a:t>Image data * loading vector = score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599" y="4405314"/>
                <a:ext cx="5887381" cy="1015663"/>
              </a:xfrm>
              <a:prstGeom prst="rect">
                <a:avLst/>
              </a:prstGeom>
              <a:blipFill>
                <a:blip r:embed="rId4"/>
                <a:stretch>
                  <a:fillRect l="-2484" b="-18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2239B2-349A-4FFB-ABE8-BA2E4AC96BF7}"/>
              </a:ext>
            </a:extLst>
          </p:cNvPr>
          <p:cNvSpPr txBox="1"/>
          <p:nvPr/>
        </p:nvSpPr>
        <p:spPr>
          <a:xfrm>
            <a:off x="7159870" y="3219552"/>
            <a:ext cx="14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score</a:t>
            </a:r>
          </a:p>
        </p:txBody>
      </p:sp>
    </p:spTree>
    <p:extLst>
      <p:ext uri="{BB962C8B-B14F-4D97-AF65-F5344CB8AC3E}">
        <p14:creationId xmlns:p14="http://schemas.microsoft.com/office/powerpoint/2010/main" val="5038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" y="1462831"/>
            <a:ext cx="1459522" cy="1480162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5400000" flipH="1" flipV="1">
            <a:off x="5227288" y="537912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37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</p:txBody>
      </p:sp>
      <p:sp>
        <p:nvSpPr>
          <p:cNvPr id="10" name="Oval 9"/>
          <p:cNvSpPr/>
          <p:nvPr/>
        </p:nvSpPr>
        <p:spPr>
          <a:xfrm>
            <a:off x="7526362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5149979" y="2857741"/>
            <a:ext cx="12700" cy="4974525"/>
          </a:xfrm>
          <a:prstGeom prst="curvedConnector3">
            <a:avLst>
              <a:gd name="adj1" fmla="val 555652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541478" y="5164408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26362" y="5063367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39201" y="52214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692" y="4876988"/>
            <a:ext cx="2445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64-dim vector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27988" y="4713125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/>
              <a:t>-0.92867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" y="1462831"/>
            <a:ext cx="1459522" cy="1480162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5400000" flipH="1" flipV="1">
            <a:off x="5227288" y="537912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37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</p:txBody>
      </p:sp>
      <p:sp>
        <p:nvSpPr>
          <p:cNvPr id="10" name="Oval 9"/>
          <p:cNvSpPr/>
          <p:nvPr/>
        </p:nvSpPr>
        <p:spPr>
          <a:xfrm>
            <a:off x="7526362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stCxn id="17" idx="4"/>
            <a:endCxn id="19" idx="2"/>
          </p:cNvCxnSpPr>
          <p:nvPr/>
        </p:nvCxnSpPr>
        <p:spPr>
          <a:xfrm rot="5400000">
            <a:off x="5338539" y="3041693"/>
            <a:ext cx="57012" cy="4536908"/>
          </a:xfrm>
          <a:prstGeom prst="curvedConnector3">
            <a:avLst>
              <a:gd name="adj1" fmla="val 120510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541478" y="5164408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26362" y="5063367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39201" y="52214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692" y="4876988"/>
            <a:ext cx="2445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64-dim vector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54" y="4264807"/>
            <a:ext cx="1574849" cy="1597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27988" y="4713125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/>
              <a:t>-0.92867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19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cxnSp>
        <p:nvCxnSpPr>
          <p:cNvPr id="5" name="Curved Connector 4"/>
          <p:cNvCxnSpPr>
            <a:stCxn id="9" idx="0"/>
            <a:endCxn id="10" idx="0"/>
          </p:cNvCxnSpPr>
          <p:nvPr/>
        </p:nvCxnSpPr>
        <p:spPr>
          <a:xfrm rot="5400000" flipH="1" flipV="1">
            <a:off x="5849479" y="256195"/>
            <a:ext cx="101041" cy="5670143"/>
          </a:xfrm>
          <a:prstGeom prst="curvedConnector3">
            <a:avLst>
              <a:gd name="adj1" fmla="val 756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37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</p:txBody>
      </p:sp>
      <p:sp>
        <p:nvSpPr>
          <p:cNvPr id="10" name="Oval 9"/>
          <p:cNvSpPr/>
          <p:nvPr/>
        </p:nvSpPr>
        <p:spPr>
          <a:xfrm>
            <a:off x="8625934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stCxn id="17" idx="4"/>
            <a:endCxn id="19" idx="2"/>
          </p:cNvCxnSpPr>
          <p:nvPr/>
        </p:nvCxnSpPr>
        <p:spPr>
          <a:xfrm rot="5400000">
            <a:off x="5885822" y="2494411"/>
            <a:ext cx="57012" cy="5631473"/>
          </a:xfrm>
          <a:prstGeom prst="curvedConnector3">
            <a:avLst>
              <a:gd name="adj1" fmla="val 1322464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541478" y="5164408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620927" y="5063367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39201" y="52214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692" y="4876988"/>
            <a:ext cx="2445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64-dim vector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74838" y="4713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8.288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6" y="1492128"/>
            <a:ext cx="1429177" cy="14493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7" y="4493986"/>
            <a:ext cx="1494144" cy="15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0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1 PC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casted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36213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2 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9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3 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1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4 PC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71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10 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20 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7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30 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94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40 PC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45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D6C9-991D-499D-B105-12265D55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 Loading Vectors vs.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08AD1-1008-45B5-87D2-60D1B1D83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𝐸𝑖𝑔𝑒𝑛𝑉𝑒𝑐𝑡𝑜𝑟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𝐸𝑖𝑔𝑒𝑛𝑉𝑎𝑙𝑢𝑒</m:t>
                        </m:r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Loadings scaled “scaled” Eigen vectors</a:t>
                </a:r>
              </a:p>
              <a:p>
                <a:r>
                  <a:rPr lang="en-US" dirty="0"/>
                  <a:t>Eigen vectors don’t include variance information</a:t>
                </a:r>
              </a:p>
              <a:p>
                <a:r>
                  <a:rPr lang="en-US" dirty="0"/>
                  <a:t>Loadings are Eigen vectors which have been “loaded” with variance information</a:t>
                </a:r>
              </a:p>
              <a:p>
                <a:r>
                  <a:rPr lang="en-US" dirty="0"/>
                  <a:t>See: </a:t>
                </a:r>
                <a:r>
                  <a:rPr lang="en-US" dirty="0">
                    <a:hlinkClick r:id="rId2"/>
                  </a:rPr>
                  <a:t>https://stats.stackexchange.com/questions/143905/loadings-vs-eigenvectors-in-pca-when-to-use-one-or-another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08AD1-1008-45B5-87D2-60D1B1D83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59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6E0553-FC9B-43D3-92B3-58DCD10E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 Demo 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169DA2-C8A9-4877-8213-E87051373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0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Demo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9" y="1456042"/>
            <a:ext cx="5844988" cy="5344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34" y="1458508"/>
            <a:ext cx="6607949" cy="5399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22" y="1344707"/>
            <a:ext cx="41783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371" y="3990648"/>
            <a:ext cx="0" cy="206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9371" y="6059715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4414" y="61250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2777" y="504734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</p:spTree>
    <p:extLst>
      <p:ext uri="{BB962C8B-B14F-4D97-AF65-F5344CB8AC3E}">
        <p14:creationId xmlns:p14="http://schemas.microsoft.com/office/powerpoint/2010/main" val="288794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541-E182-4519-90D3-2BD836B9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</a:t>
            </a:r>
            <a:r>
              <a:rPr lang="en-US" dirty="0" err="1"/>
              <a:t>DemoBlock</a:t>
            </a:r>
            <a:r>
              <a:rPr lang="en-US" dirty="0"/>
              <a:t>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C43C6-7B7B-4592-9EDA-00707799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048"/>
            <a:ext cx="12192000" cy="22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21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4469"/>
          </a:xfrm>
        </p:spPr>
        <p:txBody>
          <a:bodyPr/>
          <a:lstStyle/>
          <a:p>
            <a:r>
              <a:rPr lang="en-US" dirty="0"/>
              <a:t>Apply dimensionality reduction and suggest based on nearest neighbors in </a:t>
            </a:r>
            <a:r>
              <a:rPr lang="en-US"/>
              <a:t>lower dimension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218"/>
          <a:stretch/>
        </p:blipFill>
        <p:spPr>
          <a:xfrm>
            <a:off x="1435100" y="2970307"/>
            <a:ext cx="9321800" cy="266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97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4469"/>
          </a:xfrm>
        </p:spPr>
        <p:txBody>
          <a:bodyPr/>
          <a:lstStyle/>
          <a:p>
            <a:r>
              <a:rPr lang="en-US" dirty="0"/>
              <a:t>Use PCA on TFIDF matrix to map courses to a low dimensional space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DF55B9-FB70-46DE-8B2F-82482607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334735"/>
            <a:ext cx="44386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0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absolute loadings of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6834"/>
          </a:xfrm>
        </p:spPr>
        <p:txBody>
          <a:bodyPr>
            <a:normAutofit/>
          </a:bodyPr>
          <a:lstStyle/>
          <a:p>
            <a:r>
              <a:rPr lang="en-US" dirty="0"/>
              <a:t>Absolute value of loadings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8618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5514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0881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31531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9025" y="5797902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interpretation?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6725"/>
            <a:ext cx="2578100" cy="236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78" y="3014825"/>
            <a:ext cx="2451100" cy="2324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56" y="3014825"/>
            <a:ext cx="2413000" cy="2362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356" y="3027525"/>
            <a:ext cx="2692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12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Idea: Compute distance on multiple course factors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1218"/>
          <a:stretch/>
        </p:blipFill>
        <p:spPr>
          <a:xfrm>
            <a:off x="545727" y="3795750"/>
            <a:ext cx="6300424" cy="180055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788281" y="4416579"/>
            <a:ext cx="204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23158" y="436894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[0.1, 0.2, -0.5, </a:t>
            </a:r>
            <a:r>
              <a:rPr lang="mr-IN" dirty="0"/>
              <a:t>…</a:t>
            </a:r>
            <a:r>
              <a:rPr lang="en-US" dirty="0"/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61056" y="4036418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6946" y="4015731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of TF-IDF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66971-7BE7-4ADF-A774-564879107757}"/>
              </a:ext>
            </a:extLst>
          </p:cNvPr>
          <p:cNvSpPr txBox="1"/>
          <p:nvPr/>
        </p:nvSpPr>
        <p:spPr>
          <a:xfrm>
            <a:off x="958362" y="1750389"/>
            <a:ext cx="9407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course description to 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PCA on TF-IDF to reduce dimensionality of the TF-IDF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similarity between IST-718 and other courses in the course catalog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features like student course reviews could possibly be added to the feature columns (only course description TF-IDF is used in the example recommendation system notebook)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5D7F61-6E0A-4E2B-8E25-2BDDC6185429}"/>
              </a:ext>
            </a:extLst>
          </p:cNvPr>
          <p:cNvCxnSpPr>
            <a:cxnSpLocks/>
          </p:cNvCxnSpPr>
          <p:nvPr/>
        </p:nvCxnSpPr>
        <p:spPr>
          <a:xfrm>
            <a:off x="6788281" y="5136084"/>
            <a:ext cx="204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E2D793-C849-42C6-9056-F90FBC9BDC44}"/>
              </a:ext>
            </a:extLst>
          </p:cNvPr>
          <p:cNvSpPr txBox="1"/>
          <p:nvPr/>
        </p:nvSpPr>
        <p:spPr>
          <a:xfrm>
            <a:off x="8923158" y="4951418"/>
            <a:ext cx="243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possible features</a:t>
            </a:r>
          </a:p>
        </p:txBody>
      </p:sp>
    </p:spTree>
    <p:extLst>
      <p:ext uri="{BB962C8B-B14F-4D97-AF65-F5344CB8AC3E}">
        <p14:creationId xmlns:p14="http://schemas.microsoft.com/office/powerpoint/2010/main" val="483572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Idea: Compute distance on multiple course factors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66178" y="3425287"/>
            <a:ext cx="0" cy="134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66178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11319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39919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26" name="Oval 25"/>
          <p:cNvSpPr/>
          <p:nvPr/>
        </p:nvSpPr>
        <p:spPr>
          <a:xfrm>
            <a:off x="1474390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02990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0599" y="2846945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 space</a:t>
            </a:r>
          </a:p>
        </p:txBody>
      </p:sp>
      <p:cxnSp>
        <p:nvCxnSpPr>
          <p:cNvPr id="25" name="Straight Arrow Connector 24"/>
          <p:cNvCxnSpPr>
            <a:stCxn id="13" idx="4"/>
            <a:endCxn id="26" idx="1"/>
          </p:cNvCxnSpPr>
          <p:nvPr/>
        </p:nvCxnSpPr>
        <p:spPr>
          <a:xfrm>
            <a:off x="1185278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805214" y="3425287"/>
            <a:ext cx="0" cy="13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805214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150355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378955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35" name="Oval 34"/>
          <p:cNvSpPr/>
          <p:nvPr/>
        </p:nvSpPr>
        <p:spPr>
          <a:xfrm>
            <a:off x="4513426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42026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09635" y="2846945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space</a:t>
            </a:r>
          </a:p>
        </p:txBody>
      </p:sp>
      <p:cxnSp>
        <p:nvCxnSpPr>
          <p:cNvPr id="38" name="Straight Arrow Connector 37"/>
          <p:cNvCxnSpPr>
            <a:stCxn id="33" idx="4"/>
            <a:endCxn id="35" idx="1"/>
          </p:cNvCxnSpPr>
          <p:nvPr/>
        </p:nvCxnSpPr>
        <p:spPr>
          <a:xfrm>
            <a:off x="4224314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52578" y="3425287"/>
            <a:ext cx="0" cy="13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252578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597719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26319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43" name="Oval 42"/>
          <p:cNvSpPr/>
          <p:nvPr/>
        </p:nvSpPr>
        <p:spPr>
          <a:xfrm>
            <a:off x="6960790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89390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56999" y="2846945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 space</a:t>
            </a:r>
          </a:p>
        </p:txBody>
      </p:sp>
      <p:cxnSp>
        <p:nvCxnSpPr>
          <p:cNvPr id="46" name="Straight Arrow Connector 45"/>
          <p:cNvCxnSpPr>
            <a:stCxn id="41" idx="4"/>
            <a:endCxn id="43" idx="1"/>
          </p:cNvCxnSpPr>
          <p:nvPr/>
        </p:nvCxnSpPr>
        <p:spPr>
          <a:xfrm>
            <a:off x="6671678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740284" y="3425287"/>
            <a:ext cx="0" cy="13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8740284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9085425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314025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51" name="Oval 50"/>
          <p:cNvSpPr/>
          <p:nvPr/>
        </p:nvSpPr>
        <p:spPr>
          <a:xfrm>
            <a:off x="9448496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677096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44705" y="2846945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3 space</a:t>
            </a:r>
          </a:p>
        </p:txBody>
      </p:sp>
      <p:cxnSp>
        <p:nvCxnSpPr>
          <p:cNvPr id="54" name="Straight Arrow Connector 53"/>
          <p:cNvCxnSpPr>
            <a:stCxn id="49" idx="4"/>
            <a:endCxn id="51" idx="1"/>
          </p:cNvCxnSpPr>
          <p:nvPr/>
        </p:nvCxnSpPr>
        <p:spPr>
          <a:xfrm>
            <a:off x="9159384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033664" y="5188009"/>
                <a:ext cx="7698518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description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𝜂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64" y="5188009"/>
                <a:ext cx="7698518" cy="301686"/>
              </a:xfrm>
              <a:prstGeom prst="rect">
                <a:avLst/>
              </a:prstGeom>
              <a:blipFill>
                <a:blip r:embed="rId2"/>
                <a:stretch>
                  <a:fillRect l="-317" r="-71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8A33959-1186-4A82-9C2E-69ABBA5FA254}"/>
              </a:ext>
            </a:extLst>
          </p:cNvPr>
          <p:cNvSpPr txBox="1"/>
          <p:nvPr/>
        </p:nvSpPr>
        <p:spPr>
          <a:xfrm>
            <a:off x="600995" y="1830878"/>
            <a:ext cx="9748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example below shows how we might define a similarity function using TF-IDF on the description, and 3 other factors: Level 1, level 2, and level 3 where the levels could represent other course characteristics like the student reviews of the course. </a:t>
            </a:r>
          </a:p>
        </p:txBody>
      </p:sp>
    </p:spTree>
    <p:extLst>
      <p:ext uri="{BB962C8B-B14F-4D97-AF65-F5344CB8AC3E}">
        <p14:creationId xmlns:p14="http://schemas.microsoft.com/office/powerpoint/2010/main" val="1524973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Define a similarity function between spaces and a general 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Similarity between spaces are the individual terms of the equation below</a:t>
                </a:r>
              </a:p>
              <a:p>
                <a:r>
                  <a:rPr lang="en-US" dirty="0"/>
                  <a:t>General similarity is D(</a:t>
                </a:r>
                <a:r>
                  <a:rPr lang="en-US" dirty="0" err="1"/>
                  <a:t>a,b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How might we choose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2"/>
                <a:stretch>
                  <a:fillRect l="-928" t="-9174" b="-10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14401" y="3382627"/>
                <a:ext cx="9450172" cy="335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description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3382627"/>
                <a:ext cx="9450172" cy="335092"/>
              </a:xfrm>
              <a:prstGeom prst="rect">
                <a:avLst/>
              </a:prstGeom>
              <a:blipFill>
                <a:blip r:embed="rId3"/>
                <a:stretch>
                  <a:fillRect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178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to suggest courses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283071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One idea is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using logistic regression</a:t>
                </a:r>
              </a:p>
              <a:p>
                <a:r>
                  <a:rPr lang="en-US" dirty="0"/>
                  <a:t>In principle, we can build a recommendation system based on supervised data</a:t>
                </a:r>
              </a:p>
              <a:p>
                <a:r>
                  <a:rPr lang="en-US" dirty="0"/>
                  <a:t>Assume we have labeled data where users voted for courses that are similar to IST-718</a:t>
                </a:r>
              </a:p>
              <a:p>
                <a:r>
                  <a:rPr lang="en-US" dirty="0"/>
                  <a:t>We can then predict a similarity vote based on a logistic regression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2830714"/>
              </a:xfrm>
              <a:blipFill>
                <a:blip r:embed="rId2"/>
                <a:stretch>
                  <a:fillRect l="-928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2185" y="4791274"/>
                <a:ext cx="8175187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description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185" y="4791274"/>
                <a:ext cx="8175187" cy="335092"/>
              </a:xfrm>
              <a:prstGeom prst="rect">
                <a:avLst/>
              </a:prstGeom>
              <a:blipFill>
                <a:blip r:embed="rId3"/>
                <a:stretch>
                  <a:fillRect r="-671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2827" y="5379344"/>
                <a:ext cx="3240311" cy="653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827" y="5379344"/>
                <a:ext cx="3240311" cy="653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53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371" y="3990648"/>
            <a:ext cx="0" cy="206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9371" y="6059715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4414" y="61250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2777" y="504734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0" y="5625067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Fast and furious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6" y="3560346"/>
            <a:ext cx="972454" cy="13185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49371" y="4810811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Phool</a:t>
            </a:r>
            <a:r>
              <a:rPr lang="en-US" dirty="0"/>
              <a:t> Do Mali</a:t>
            </a:r>
          </a:p>
        </p:txBody>
      </p:sp>
    </p:spTree>
    <p:extLst>
      <p:ext uri="{BB962C8B-B14F-4D97-AF65-F5344CB8AC3E}">
        <p14:creationId xmlns:p14="http://schemas.microsoft.com/office/powerpoint/2010/main" val="172530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371" y="3990648"/>
            <a:ext cx="0" cy="206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9371" y="6059715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4414" y="61250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2777" y="504734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9449" y="5658175"/>
            <a:ext cx="170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Fast and furious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6" y="3560346"/>
            <a:ext cx="972454" cy="13185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49371" y="4810811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Ek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Phool</a:t>
            </a:r>
            <a:r>
              <a:rPr lang="en-US" b="1" dirty="0">
                <a:solidFill>
                  <a:srgbClr val="00B050"/>
                </a:solidFill>
              </a:rPr>
              <a:t> Do Mali</a:t>
            </a:r>
          </a:p>
        </p:txBody>
      </p:sp>
      <p:cxnSp>
        <p:nvCxnSpPr>
          <p:cNvPr id="9" name="Straight Arrow Connector 8"/>
          <p:cNvCxnSpPr>
            <a:endCxn id="18" idx="3"/>
          </p:cNvCxnSpPr>
          <p:nvPr/>
        </p:nvCxnSpPr>
        <p:spPr>
          <a:xfrm flipH="1">
            <a:off x="6762688" y="4878928"/>
            <a:ext cx="915369" cy="11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49317" y="4655849"/>
            <a:ext cx="11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Releveant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876198" y="5673317"/>
            <a:ext cx="915369" cy="11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62827" y="5450238"/>
            <a:ext cx="141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Non-relevant</a:t>
            </a:r>
          </a:p>
        </p:txBody>
      </p:sp>
    </p:spTree>
    <p:extLst>
      <p:ext uri="{BB962C8B-B14F-4D97-AF65-F5344CB8AC3E}">
        <p14:creationId xmlns:p14="http://schemas.microsoft.com/office/powerpoint/2010/main" val="199744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5632340" y="1592473"/>
            <a:ext cx="4900402" cy="4900402"/>
          </a:xfrm>
          <a:prstGeom prst="ellipse">
            <a:avLst/>
          </a:prstGeom>
          <a:solidFill>
            <a:srgbClr val="4472C4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894447" y="2768374"/>
            <a:ext cx="0" cy="3570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94447" y="6339115"/>
            <a:ext cx="4441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33547" y="64044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07853" y="45948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94447" y="3568453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Phool</a:t>
            </a:r>
            <a:r>
              <a:rPr lang="en-US" dirty="0"/>
              <a:t> Do Mali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155" y="3950782"/>
            <a:ext cx="821955" cy="12329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074" y="2249871"/>
            <a:ext cx="972454" cy="1318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11121" y="5249031"/>
            <a:ext cx="12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Pianist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95" y="3995109"/>
            <a:ext cx="855380" cy="12830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92163" y="533550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Good will</a:t>
            </a:r>
          </a:p>
          <a:p>
            <a:pPr algn="ctr"/>
            <a:r>
              <a:rPr lang="en-US" dirty="0"/>
              <a:t>hunting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43157-B30A-446B-9C7A-F62B2638E73B}"/>
              </a:ext>
            </a:extLst>
          </p:cNvPr>
          <p:cNvSpPr txBox="1"/>
          <p:nvPr/>
        </p:nvSpPr>
        <p:spPr>
          <a:xfrm>
            <a:off x="661932" y="1420633"/>
            <a:ext cx="428293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Movie data starts out with many columns of feature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dimensionality reduction on the many columns of data thus reducing the number of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Group movies by user likes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Check what movies are close to the movies a user likes based on a distance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circle to the right shows the distance function.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Say a user likes “Good Will Hunting”, recommend the 2 other movies in the circle.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9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83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Performing nearest neighbor search in high dimensions is really hard.</a:t>
            </a:r>
          </a:p>
          <a:p>
            <a:r>
              <a:rPr lang="en-US" b="1" dirty="0"/>
              <a:t>Basically, the distance between close and far points becomes smaller and smaller as the number of dimensions increases!</a:t>
            </a:r>
          </a:p>
          <a:p>
            <a:pPr lvl="1"/>
            <a:r>
              <a:rPr lang="en-US" dirty="0"/>
              <a:t>See Beyer K., Goldstein J., Ramakrishnan R., Shaft U. (1999) When Is “Nearest Neighbor” Meaningful?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 unit ball from -1 to 1 in </a:t>
            </a:r>
            <a:r>
              <a:rPr lang="en-US" i="1" dirty="0"/>
              <a:t>n</a:t>
            </a:r>
            <a:r>
              <a:rPr lang="en-US" dirty="0"/>
              <a:t> dimensions</a:t>
            </a:r>
          </a:p>
          <a:p>
            <a:r>
              <a:rPr lang="en-US" dirty="0"/>
              <a:t>What happens to the volume of a ball as the number of dimensions increases?</a:t>
            </a:r>
          </a:p>
          <a:p>
            <a:r>
              <a:rPr lang="en-US" dirty="0">
                <a:hlinkClick r:id="rId2"/>
              </a:rPr>
              <a:t>https://en.wikipedia.org/wiki/Volume_of_an_n-ball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5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Ball Volume vs. Num Dimensions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466" y="1586753"/>
            <a:ext cx="5063067" cy="3597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184195"/>
            <a:ext cx="4013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6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Dimensionality reduction methods seek to </a:t>
                </a:r>
                <a:r>
                  <a:rPr lang="en-US" i="1" dirty="0"/>
                  <a:t>reduce</a:t>
                </a:r>
                <a:r>
                  <a:rPr lang="en-US" dirty="0"/>
                  <a:t> the dimensions of an input dataset while trying to maintain properties of the original dataset</a:t>
                </a:r>
              </a:p>
              <a:p>
                <a:r>
                  <a:rPr lang="en-US" dirty="0"/>
                  <a:t>The linear regression hypothesis function transforms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from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r>
                  <a:rPr lang="en-US" b="0" dirty="0"/>
                  <a:t>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𝑦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where </a:t>
                </a:r>
                <a:r>
                  <a:rPr lang="en-US" b="0" i="1" dirty="0"/>
                  <a:t>z</a:t>
                </a:r>
                <a:r>
                  <a:rPr lang="en-US" b="0" dirty="0"/>
                  <a:t> is a transformation of the original data </a:t>
                </a:r>
                <a:r>
                  <a:rPr lang="en-US" b="0" i="1" dirty="0"/>
                  <a:t>x</a:t>
                </a:r>
                <a:br>
                  <a:rPr lang="en-US" b="0" dirty="0"/>
                </a:b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  <a:blipFill>
                <a:blip r:embed="rId2"/>
                <a:stretch>
                  <a:fillRect l="-928" t="-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1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19930</TotalTime>
  <Words>1467</Words>
  <Application>Microsoft Office PowerPoint</Application>
  <PresentationFormat>Widescreen</PresentationFormat>
  <Paragraphs>216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IST718 Recommendation Systems </vt:lpstr>
      <vt:lpstr>Use case: A recommendation system</vt:lpstr>
      <vt:lpstr>Use case: a recommendation system</vt:lpstr>
      <vt:lpstr>Use case: a recommendation system</vt:lpstr>
      <vt:lpstr>Use case: a recommendation system</vt:lpstr>
      <vt:lpstr>Use case: a recommendation system</vt:lpstr>
      <vt:lpstr>Dimensionality reduction: why?</vt:lpstr>
      <vt:lpstr>Unit Ball Volume vs. Num Dimensions</vt:lpstr>
      <vt:lpstr>Dimensionality reduction</vt:lpstr>
      <vt:lpstr>Dimensionality reduction</vt:lpstr>
      <vt:lpstr>Principal Component Analysis</vt:lpstr>
      <vt:lpstr>Why is variance important in data science?</vt:lpstr>
      <vt:lpstr>PCA Transform and Inverse Transform</vt:lpstr>
      <vt:lpstr>Apply PCA transform and inverse transform to MNIST digit dataset</vt:lpstr>
      <vt:lpstr>Example: MNIST digit dataset</vt:lpstr>
      <vt:lpstr>Example: MNIST digit dataset</vt:lpstr>
      <vt:lpstr>Example: MNIST digit dataset</vt:lpstr>
      <vt:lpstr>Example: MNIST digit dataset</vt:lpstr>
      <vt:lpstr>Example: Using 1 PC</vt:lpstr>
      <vt:lpstr>Example: Using 2 PC</vt:lpstr>
      <vt:lpstr>Example: Using 3 PC</vt:lpstr>
      <vt:lpstr>Example: Using 4 PC</vt:lpstr>
      <vt:lpstr>Example: Using 10 PC</vt:lpstr>
      <vt:lpstr>Example: Using 20 PC</vt:lpstr>
      <vt:lpstr>Example: Using 30 PC</vt:lpstr>
      <vt:lpstr>Example: Using 40 PC</vt:lpstr>
      <vt:lpstr>Aside:  Loading Vectors vs. Eigenvectors</vt:lpstr>
      <vt:lpstr>Recommender System Demo ipynb</vt:lpstr>
      <vt:lpstr>Ipynb Code Demo</vt:lpstr>
      <vt:lpstr>Ipynb Code DemoBlock Diagram</vt:lpstr>
      <vt:lpstr>Ipynb Code Demo</vt:lpstr>
      <vt:lpstr>Ipynb Code Demo</vt:lpstr>
      <vt:lpstr>Biggest absolute loadings of PCA</vt:lpstr>
      <vt:lpstr>Improvement Idea: Compute distance on multiple course factors</vt:lpstr>
      <vt:lpstr>Improvement Idea: Compute distance on multiple course factors</vt:lpstr>
      <vt:lpstr>Idea: Define a similarity function between spaces and a general similarity function</vt:lpstr>
      <vt:lpstr>Using logistic regression to suggest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09: </dc:title>
  <dc:creator>Daniel Ernesto Acuna</dc:creator>
  <cp:lastModifiedBy>Will</cp:lastModifiedBy>
  <cp:revision>232</cp:revision>
  <dcterms:created xsi:type="dcterms:W3CDTF">2017-03-26T23:21:46Z</dcterms:created>
  <dcterms:modified xsi:type="dcterms:W3CDTF">2020-03-23T02:23:11Z</dcterms:modified>
</cp:coreProperties>
</file>